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EF5F-FDBF-43CC-A7DD-1CA32DE35894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C198-44A8-4CC0-8D47-F0927A17D5F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EF5F-FDBF-43CC-A7DD-1CA32DE35894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C198-44A8-4CC0-8D47-F0927A17D5F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EF5F-FDBF-43CC-A7DD-1CA32DE35894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C198-44A8-4CC0-8D47-F0927A17D5F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EF5F-FDBF-43CC-A7DD-1CA32DE35894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C198-44A8-4CC0-8D47-F0927A17D5F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EF5F-FDBF-43CC-A7DD-1CA32DE35894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C198-44A8-4CC0-8D47-F0927A17D5F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EF5F-FDBF-43CC-A7DD-1CA32DE35894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C198-44A8-4CC0-8D47-F0927A17D5F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EF5F-FDBF-43CC-A7DD-1CA32DE35894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C198-44A8-4CC0-8D47-F0927A17D5F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EF5F-FDBF-43CC-A7DD-1CA32DE35894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C198-44A8-4CC0-8D47-F0927A17D5F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EF5F-FDBF-43CC-A7DD-1CA32DE35894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C198-44A8-4CC0-8D47-F0927A17D5F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EF5F-FDBF-43CC-A7DD-1CA32DE35894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C198-44A8-4CC0-8D47-F0927A17D5F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EF5F-FDBF-43CC-A7DD-1CA32DE35894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C198-44A8-4CC0-8D47-F0927A17D5F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DEF5F-FDBF-43CC-A7DD-1CA32DE35894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6C198-44A8-4CC0-8D47-F0927A17D5F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url?sa=i&amp;rct=j&amp;q=&amp;esrc=s&amp;frm=1&amp;source=images&amp;cd=&amp;cad=rja&amp;uact=8&amp;ved=0CAcQjRw&amp;url=http://israeltoday.nl/artikelen/14-geschiedenis/490-was-columbus-een-jood&amp;ei=RpLQVODjO8GyUuqJgXg&amp;bvm=bv.85076809,d.d24&amp;psig=AFQjCNGFCtuz53AI89nXw0ozxae5mxHrgQ&amp;ust=1423041475572878" TargetMode="External"/><Relationship Id="rId2" Type="http://schemas.openxmlformats.org/officeDocument/2006/relationships/hyperlink" Target="http://www.npo.nl/histoclips/04-10%202011/NPS_118757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israeltoday.nl/artikelen/14-geschiedenis/_static/israeltoday.nl/img/Ridolfo_Ghirlandaio_Columbus.jp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po.nl/de-slavernij/14-06-2013/NPS_122330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Paragraaf 3.2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Europeanen ontdekken de wereld</a:t>
            </a:r>
          </a:p>
          <a:p>
            <a:r>
              <a:rPr lang="nl-NL" u="sng" dirty="0" smtClean="0"/>
              <a:t>Vroegmoderne tijd</a:t>
            </a:r>
          </a:p>
          <a:p>
            <a:r>
              <a:rPr lang="nl-NL" dirty="0" smtClean="0"/>
              <a:t>(tijd van ontdekkers en hervormers)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 aspect: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‘Het begin van de </a:t>
            </a:r>
            <a:r>
              <a:rPr lang="nl-NL" b="1" dirty="0" smtClean="0">
                <a:solidFill>
                  <a:srgbClr val="FF0000"/>
                </a:solidFill>
              </a:rPr>
              <a:t>Europese expansie</a:t>
            </a:r>
            <a:r>
              <a:rPr lang="nl-NL" dirty="0" smtClean="0"/>
              <a:t>’</a:t>
            </a:r>
            <a:endParaRPr lang="nl-NL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	We maken met de klas een </a:t>
            </a:r>
            <a:r>
              <a:rPr lang="nl-NL" dirty="0" err="1" smtClean="0"/>
              <a:t>mindmap</a:t>
            </a:r>
            <a:r>
              <a:rPr lang="nl-NL" dirty="0" smtClean="0"/>
              <a:t> over dit kenmerkende aspect. Wat weten jullie al? Wat voor denkbeelden (associaties) heb je bij dit kenmerkende aspect?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Het volgende filmpje gaat over het </a:t>
            </a:r>
          </a:p>
          <a:p>
            <a:pPr>
              <a:buNone/>
            </a:pPr>
            <a:r>
              <a:rPr lang="nl-NL" dirty="0" smtClean="0"/>
              <a:t>kenmerkende aspect ‘de Europese expansie’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Maak aantekeningen bij dit filmpje over </a:t>
            </a:r>
          </a:p>
          <a:p>
            <a:pPr>
              <a:buNone/>
            </a:pPr>
            <a:r>
              <a:rPr lang="nl-NL" dirty="0" err="1" smtClean="0"/>
              <a:t>Columbus</a:t>
            </a:r>
            <a:r>
              <a:rPr lang="nl-NL" dirty="0" smtClean="0"/>
              <a:t> (15 minuten)</a:t>
            </a:r>
          </a:p>
          <a:p>
            <a:pPr>
              <a:buNone/>
            </a:pPr>
            <a:r>
              <a:rPr lang="nl-NL" sz="2400" dirty="0" smtClean="0">
                <a:hlinkClick r:id="rId2"/>
              </a:rPr>
              <a:t>http://www.npo.nl/histoclips/04-10 2011/NPS_1187573</a:t>
            </a:r>
            <a:endParaRPr lang="nl-NL" sz="2400" dirty="0" smtClean="0"/>
          </a:p>
          <a:p>
            <a:pPr>
              <a:buNone/>
            </a:pPr>
            <a:endParaRPr lang="nl-NL" sz="2400" dirty="0" smtClean="0"/>
          </a:p>
          <a:p>
            <a:pPr>
              <a:buNone/>
            </a:pPr>
            <a:r>
              <a:rPr lang="nl-NL" sz="2400" dirty="0" smtClean="0"/>
              <a:t>	Denkvraag: wat is het verband tussen </a:t>
            </a:r>
            <a:r>
              <a:rPr lang="nl-NL" sz="2400" dirty="0" err="1" smtClean="0"/>
              <a:t>Columbus</a:t>
            </a:r>
            <a:r>
              <a:rPr lang="nl-NL" sz="2400" dirty="0" smtClean="0"/>
              <a:t> en het kenmerkende aspect ‘het begin van de Europese expansie’</a:t>
            </a:r>
            <a:endParaRPr lang="nl-NL" sz="2400" dirty="0"/>
          </a:p>
        </p:txBody>
      </p:sp>
      <p:sp>
        <p:nvSpPr>
          <p:cNvPr id="1026" name="AutoShape 2" descr="data:image/jpeg;base64,/9j/4AAQSkZJRgABAQAAAQABAAD/2wCEAAkGBxQTEhUUExQWFhUXGR8YGBYYGBsaGxgYGxgbIRsaGBsbHCggHRslGx4eITEhJSkrLi4vGCAzODMsNygtLisBCgoKDg0OGhAQGy0kICQvLDcsLCwsLywvNC8sMCwsLCwsLCwsLCwsNCwsLCwsLCwsLCwwLCwsLCwsLCwsLCwsLP/AABEIAOAA4QMBIgACEQEDEQH/xAAcAAACAgMBAQAAAAAAAAAAAAADBAIFAAEGBwj/xABDEAACAQIEBAMFBgQFAwMFAQABEQIhMQADEkEEIlFhBXGBEzKRofAGQrHB0eEjUmLxBxRTcpIzotKy0+IVQ3OT4yT/xAAZAQADAQEBAAAAAAAAAAAAAAAAAQIDBAX/xAAnEQACAgICAgEEAgMAAAAAAAAAAQIRAyESMQRBURMiYXEyoRRSkf/aAAwDAQACEQMRAD8A8uRlKRoagsEmikzqDFSNze26b4OQAMdJMp0ikCDIKoOx/KLW+syLhE6g48o5kVKWoaTYB6yyQHIb1M/FuG9nEDUSfvAxRiRIsdQDQ2RBFSqtnSlWxvjeAURKJADEJRctUJAESZ0AEDSQQpS5ZW2rIZBkSiSd/eJNTZQMq94i+LHheMjPJvAThGusRDQERpkUGR2KRtRpyJyzE/dJpsE2hHVQCV499m8J6Ci68P8ADogkVkS0jTS6SkTAIagXqoouhEkp4zxUm9UpZZ0ydYwegc0HcKWnUaslbYb4TiJZkM4ESOZqiRCGVDNkQZE5h9n7PSYrmLIZEAAGMK8M1lSjm+9lrUClGGbKI1EAgrL0OANBIA4lstfCKzLzZgHlCEWQR3uNzVXNehwTOzmFGjrIWrpAPK/rodjeH8GZyjoEZSUZHLlyuUYSkbTrEQjKtKSsESFuJOsRRJnuSABUhaS2abEMK52nVlpuhopwlEz1kc0ZRBGqR+6faEzZ6xil8J5WbqPPIpOVAKO1ESQH9CqfBROpAEl36JMv6/HDOTkFsF0ZABZ9MJoqLDRlr5Q9IZiz/Muh7AV7dViyjkAxFAtOqO4BEgHGLWrQGz8bYhlS0xEoyRC1GNAxIprZRBI3JNxiq8R8QMRpfvR5iCQTFgaiPPSrVAuAcZNOT0a2optjkfE8tmGgGKETLSJARJBLI5jUQAqQxKlcVOfmjlmcyLJBQMnCmuhoYgSkujdlhHI4iwQTYFArCoAZIDJbY6bg4vPkSSS9UjZLUO4CIrswktsdKgkcM8rkxuBjI1UXE0p/uATYDXkF0xqEJDbbpWg+vj0wnwXGCIm3zBdWNMmNToyRsfkjHIzdI1CW55EUkavzXeuHRCmvZZRyJVptWwK8m9j5b93+FmBUsjYg/MjzxrgeMjMCQmMqUdy2Otqs9r06HGuL6xkyWw0GyitI0giqZ89sZNtujpSSVoclnAj3vialm9QBT8sJa0L/AF8FirOeag0/KqPp8cYc2QiSRS3N1VRWhOKUCJZUXfDZroiboAotevb6OLDN4rLy8mbyhIloTzIkgdI8oZQNR/NW4XLDjDXlBJVasXsiqsXG1FgkfEZyQMiNNhZVdfVYHBgsqOl5Mrll/wBQTMQAIyAoRIBDmiJINk3PTDkOG9lle00nVmQoTB+8C5GQkEb069scvmcTKblI6jKUpSJZZmQZSIVzIbDbFxw+eZxEGdIIuMw3HQW9encvNxo1jKwPEZUjMsHYnS4narBYJHS7740YwMlEEWFTXyqainnauD+JZmXE+zyxOUrkiMq0JaBJ/u9sVOZxJfuyuaoo9b2TG98UraJlSY34lxeoRKVSjqMjtQknuKHYjrhSKoGQCSLhgb+qOMzlyqtKebI9Lgj0uMSy8k6BLY7AyQaV969aN9MaRWiJPYT/ACsv9OP/ABn/AOWMwP2A/ml/3f8AjjeHYqFZ5rIZfVkbbkn8T264nPIYMiSRud7/AHjvKu/boRjUOGlIHTU+98NJ1X2DG5TKocF1jRdkxqbLSeYO9dMCTSlHQjFaJTbFocGYiJkJRjNmMiDpkBci4p3sw74bidVCT1PMA0DperYE7mxNjJkJzUZag9ZcjaRKk6l0Oo7G21sZlZwjQxHdNmt/eFVRAgEXG+HYUWPhWZDKzB7WUxpkiRKopQFEcoIvaBFiCNK+ZDMnPMzSRPRz5hBgAnUxjBMXKFEJVtgU5GbQBMjtygVvUoR1EXoFUm+IR4Q0EmmCeUE0pQEh70YsfPEWvZVfAUhCQpGcXGRjKJYsRGUKG+xLANQgycWmRRbET1jtUEtqqFtsBHDaSY0OwVWyEfIgE0sSAbHBolkAoigMuYkiwBoyI2YDXoMQ1RrF32byDENEql+noE6J9MN0jV1Nj0SLHTz3Z6nAMibDAVEqbvr537MYnx0RGJnmHlCjQ7kFRHoD2oTTEvqi1rYXN4gRh7aakQYgRKJzpglRXRX7fDHODipSlKcidU4xBkTUkShYgIAKgqtPVYJxsp5uYTOJhK5gpcr95g1ZA1GlSQkCBheMTzM6VEyVQWqCqtXzRWLhCkcuTJydjqy5RzJ5R9nKESRU6ixCJQZQLTZNSRQFb9nlxy5JITJUpCMswRWnVpZEhrLiDEVCMiGJ+K8PEmOXGUcyXtJHVGGgmMoQlLlmQQRLUEdxKoCwXiCPY6ScvVAyjEyjOMk4EOIC1AQZBJ0gxFSKWZFLKJMiNScVdMiNQu8h6088CllFyVJIEgPcixdbjzwXOzNZjE6aREW0GDKsnYlrYALAozCUQRQMgVPMLB7bWwxA+GzTE0kR1RNfhth3I42VWYkVJBHrRXZ8zy13wqySZE6jK5kySX1vqsW+o6jENRiSCO1R9fSwmgTaLEDWtI0sNSKQrUkoaf6nRYAZxqEkuVkCSqzszHsPngEyB7uokJSSVBShNXYuwtWjXBaZ0lcAIO66fG1unZFJ2yWXw8TEyjNKpjLSwAlp5nI1dhajqsz9J2c56SK2BCIS3YNO1MbzeEqKEA9nYb9RTDXC+GCRqwxyuxrfr+4w7VWUovoJpkYykUZNuqIEUZaTVBAuu9BTDPEcOdEYkRjGJ0pDUeaRek3DBBkwarcYW4SQhQEDcefyH6UxZZkOWBhGgkdVBWXLVrsE3c1IOM3ZtFIqjMxkDFicZPUCYyiQaI0q/vIVB64GigPyWonzF3WvbD+ZlgSkSjW62+t/PDfCZQPMYuL3N+g6tgV2/Croni2Kw4LMEdRjZ8tQ1SVBVhfLFvwHhcjETzFAQDiCTEpiqbug/wCqFRTBPEOLOnLiKaa+/pF3UMm/54BLOlWoDdRQEqJNSfU1NxQUxnzbRrwSHvYD+WPx/wDjjMJezzP9Q/8AEYzBxY7iUIy5Zk6gyJuIgEkmQrpjTVqI6A8qvi2y/DBI5akATFpisokkhgAk1WqLsvujCPCiXQSAPxBIFWWA7ob1o1Z+I+JTJy9JAkIokCRMmTyyM5yJ0n7sQQDKSBBxTb5ERSqxDxvw/wBlMBFEAjVEh06LlKR0Go19CMIulB+9L+mHfFuIGZmahAQkQNUYtMUoCSo7gMgA9kA5WXpJJAStINmhoQDpKB5lYnF3QqbB8Plkp2ry1AkbHzFF5gjphnN4kmsjKR6kvq6mpD+q4HnTgKxIAQuQ9wzHqESUEBIWYA2QzT8FStWS6d+9rYh72UtaIit/2+qYlKNPPFnDNyPZCIyFmBasz205CY01lolFA6iCEQgTdDFdmR/t64RQDNkomRKFyQCx5Wqenl3xS8ZnSzSSgKoRF+Z/d/FBUFqYJ4jxmooHlFlR9T9bYX4YmMhMCgkwiRYtMFjzvjSKOXJO3S6NSzZE6jVyJrYmhLw7lcaYSlKKLPLMhEASBYi+VhXBF1h77NfZrO4wn2UNR3ooRBBrKRYj0ARLVMer+D/4Y8Plx/jQGbIkksyEQ4x5QpPSESGSQ7sA4yy+RDH2VjwykeU+G8TGPEQmQSYuchSAlKQQiVaMpFEBONkbRGbkxEBlisJkiekSen2ZmSAiYqwC901UkPZM/wDw+4KRJHDQHkZx6GinQ06W+dHxv+EeRmf9DMnkS2E1mR3QHuzjZtm4pjGHnY5OtoufjSSu0eRZOQWfdPLKhKtAk/DpuaYkJFAmIBSiREV06KGoIpXVe/Wl79oPsDxnCMzy/aZf+plOQF6yCEo23C74osxjLgXQ6hFEEiikxeILPmu2OuMoyVpnO4uPZufECNNIXQ7dDREm1SbfNcRprKuKE9+gVKKnyWIZhZdbC/RL5W9MSgdVKUrYD42+jihBOEmtYRqEKim7NrUrsa9sQys0xfW/1S9fkcGikNTq9NlYomR2Z874VJpt86dPj+WAR0PhudDNQn2fQm9za30A8M5eWfdZDBBqnB0ttuupIxzIlSN26u1CEvz9MdF4LxpPLL3huaUF/X9exxlNNLR048ibphY8KSQT71gL77/H9sTyc4vTaNGa0Px7fWzsdMijQqtO3ZaeU97eeB+xBkCbhEoBG1q6TSpLriOWtm3DejWUgDqABF2VsO136X8wxkZnLp0m1ItPYuxqOlCzieVlEmcoxIQsLXkAi2bGl2r4lCZMwrkLmraJQaZWwo2nuJcikjWbw2WCBoBNSTqcgnRWtWrqkcRHDwlFxAKqy6MUIr2fqKUODxzpgELUiATIalsKEIbX3A7jGCOnmlKoNVZ6jS/XYgW2WFbKpEPZ5P8Ap5fwj+mN4ZWR1zP+J/TGYKf5Fr8HISTTHZ7fm20qrbBoVT5ahmtKH9OmGsiRDFVmR0HSlOInUV7DbeI64Hw8HIAFMAXJ7i7apVbeeOhsxSJcJlj2jNhWrLPqd1ubPDuZEw59JiaSHIQDEgqQNbbFt2LBwmcuUCBSoYINCrhjy9QcWcMo5oAGkqJ0x5jLSS1EQNmZGoJsQzTGbVsuLors6EhWRlqJcTqDZ+9rBJRbSDCqGUPLjqsB0MqA70qSZE3YrR4Yz8oRcK9U2gU7UZ2XywPKFN7Vrex6dD8x0q7XQNbsERXoqm9uvwH08IeLcWYg5YoSOY9B08y/h54eNmWiz1/vt8MUfGSlHPlaRjKlGH0A7VFOnriopWZZJNITlH5Y7H7BfY3M42UgXDJBAmZRROoMaTdsRPS12sVPg3gmZxElp5YRE5kSj7pIERGvvSJA7NlAHH0F9nvC/ZZMMsBIDVpNJSJGqVa1L8mOmMPK8j6dRj2x+PhT+6XQ/wCB+FZXDZUcvJgIwjQGpfcn8/LFlKAVR8PrzwLIyzuaOn6/P8MEnIinT6v9WxxXrZq9s1KEEn8b1H7H54XzsuqsG/xviQyJG5X6/j29MZLLVT+vqvq+MZRv0VHXsVMRGpMiheg+r/gMcH9uPsNkcQ8zKj7PNTMoBiR7xBDrvRcvljuuLyTKNfiKPoSD57dQcVXG1iUVQx8wrCm4P4emcZTxytOjeMIzW9ngHjXg2ZwuqGdGQlQwII0VJf3auIHKdJDsRiryyBEsEsK60nY9/LH0Lx3Cw4iGdk5mX7T2mXqANP4sDS1dRBDrQQAoseHeK8AcoSiA4xlJS3QQqO8ZRk/6h0x7eDN9RHnZsPB66K7iON1AAi0QA6oiIDFk1a3rXAtEdJuwuirffzrXbriM4qnT88Z7WiX13xuc5rLBJAFSaLu/nhngs0jNgRdgebp8EfnhM4d4HK/iw0nU5AkIg8oBPalfh5YT6Bdne8U5jVygutQD0BW4uE9qgIYDwuXEyJTjGqkxGRKA13ZRs9xVCs8uchlBgkmusE0F5C6ZKKL90nfBOHgxKkVKlQBazAr+urHI+j04kZwJUQSYpEMgX612RuduuC+y0SgdIANAdUiSECdVbFtJp0WJ5VNYMKxlVkKNgREKn8qKwM8RIlpAF8odTUChaQ6/BvCQMDxeWpEx3Z5XGPo606EEgE9azjmsW/qLVST2A64lw+e5B1TRPTTbYPckKgNNsORyTyiMAiKO1d7EmnLbZ+dXXaChf2o6n4ftjMNaR/q/+r9cZir/AEI5vMJEYxqLCdUb2NWgGAKIkdBhnI4SUsyg1hMnYRrdCiINN7N4VGbESjpEjLvI3KEFvRbnc46XgPtBEIyyv4kmMvS/4ZLBcNXugEj1N0Fe0jN9lBDw6WZISAYNRNxAUSdUWZOlXT8FhjJjMZWuWYFJH3iWIsAFONCyqnmwLis6WcCwWZUNA62jShUQAkOyIw7mZkZZYjOUdVuWN1qqHFBv4aeixE2XBfIvqEgTTSlGMIyEyGwY1IJAYZryS5ZRGFcoDWYk8okpUkLSpEi4JIQD3qkU/wAehKIlAhBxMDEcpAJBiPvGRZZYLdFGCv8AnZiagXFAiMqgEZekqooya35YN6RitVoXsHmxDkmY2BNCfQEj0ZxX+N8DqkM2KAOnWTaiGstoEXogt2MXs+GKGYgIFSASAMpGkG2oCIIA0gSiEwDhjgODlLMAy4FGwNVEhAosE7ItmLqGcTy4uxvGpLZ0v2a8P/y+XwuS+aYE80Ajm0ijkCRIRmAKNiQRIAfbf52MBzSRIqDdY5AROXx2TAZntJnInGUlSOmeTpSCA05YNa1ZuBjoc8cMBKU8oTEdRMzCeY9A5zpiEIgoMmL0lWxw51zy3+DWCUYbLHL8ZhSMCJHtewdL0P5dDhnh+LCZf+357+f1THn/AA8+Fzc2UOGi5xkYyGTlZ2RKMolEaJzMMwxo47B1DGO58D4E5eRzvWZTkT5yJ38xiHBxY3w4pr2NS8UEUFt7v639T5dcVXF/abJhICco6pDXGJnGLHWpoGUyBvtjmPtXxcs3PGRlSHM4EMOSiNQIMaoScQJMGJlVcrvsuE4PK9pl5JzMsPVnDLE9emMpE65EahpiZPLGlxIrinHV/wBA4Ri9o6GfjGVKmyuTyr+z/fFbxPGCUtMQd2UBqKZi7atJEk9jYjFfwX2n4bP/AOmCISIjrGXKDMvdEhINydJBxNqMOv4zKzMyX8KOqJHmYl+8iXEjUeZU+Y55xd0zfFCNWgntZZfFZeZriFOOpWOWEJD/AG6GR0+eOS+2/h8cjjZSMP4UjHMEbjSYGBi7g07r8Ov8Z4NwEiALiUABzgipdCImBLjJ1Isnio8VEs7g4ylzy4c6Z7yIgJmMigmeH5mrkevT4smkiPIjbTPP/F/BI5cBnZbnFyhOJXKQeWcSAjCQqiHEkiqeOXx6rw+X7OMsqbn7VZYVOfmEJR5kdRjppEl5nvDSBjz/AMZ4D2ciRamy94MHyIqOox6OOd6Z5mbFW0Vein1THUfZTgVE5p+84w9KyJodwIgC/OLjHOZWUSQBUmgHc2+uxx6FmcIMj2WWMyOZCWVCeuABIEtf8Ms++CK2rNoG9ZXS0TghctkcqcfdlS5ffqaVr02HfBcsqjobB2rt+w64EBEoltkulBTYgurHo6jFjxeZEihPlQ1QO1ATuRRjck45W9nckROdIhCxoRuaSr5AE0FX6DEc/mkSAboAPrHvpAF67lvonMhiQLNlTrSm12kr9MWGXbSALAgK4JsSg27boVQqmqGtgeGmeRg6R7gFUCBqQJZJNUCKommCZ/Ex1OUd1SlKhgKpXf8AU5wvDgEaJxs6go1lVu9Ha5W+BCGoxzAGgGAQiRsgw1W6Q3eKSVkkvb5f8mZ/+yP/AJY3gf8Alh/pZvwxmL5L5EUHGZconVRVA2GxFPUE/th/QzYSXcapInUm0VQ9pHbE+Ny+SLellEEAGKgEIaXGoJDKrJC+FZyUiiYoKLqNTF3YECt6hGhxTdoSVMfyeCm4iMgYxlpYXPJS00/mQ917XABxrOUCoAsisZRDBLBqJ8tWBUIEctAcT4OQIOuQHMBmSjMgSi0o6YEW/mHQdsRkhIKJiZH3SWQEkRRIBUFgKYlIGxPLB1gzlzXNzI7skgjbd70qsZlIzIk50IKnorQMylE+frfq6QFLcl+le3YrywHLMUoRg9PuGTMiDUH+UkGjIN+Ym9ehVsNLKEpEGUlEgcsWTATQQaB5uUVBMgGAzjtvsDlk+3nKMfZxNGGYiVogCpUYgXN6ULxweTOIQ1Sy/wCbMgplURENcXzoFStN7V9E+yMtPCwgJLNzDPNNSQRkGMQIkGz0l9yPLCbpbLafo34R4WD4lnyOp5eWIgyb15s9RkTRy5CSra9PYXUMvMyzKMcvKnCUdGZCRIJBZFdJBEhOTiqajir+ymbHVxGlo5gjGiIhl5YhEHlBsK99WOnyBGUidNVeroQa9rXxyzb+po02o76K3K4XKJHICdQRkZyPKXE/xCTSRJteTNXi48W4gxyyml9AYTMNc3Kq2sL77H03J9DeJZZmBE0ATPlfyriHJtNWFLlGxLh+DHvTA5WQVFjmj2ttXYBb4ln5AOXoiQYsAgBgydSNK0yafQxK3wtlccJMiTAdi4kK4R7j4jFlKQ0tfsRc07fhjJybLlFp2czLwzKB0GcSdYoCRXT/APcjFRll1MTqMvePpe8HkRy8uJGWYzKMtU5TR3Golk9zgGRnBgQhEc2wHy3FKOlHjM/iUyZfd60Q87VP0sOeS4pFcJN0xfxikTMmgia9KEMefUnYLpjzrh+LGniokochA2cJCUoP+rTGNf6dsXP2l8b/AIcojumxQxbO5ZaAu4+nCZWZ/EgAUdJCrIaiJMkEJpC+wrjr8THSti8lcY8TruI8KmMmAB/jKEhQDTmHTmxR2/iCcQQaaq3GHftH4LlZsBOMjonCI5mZAICBkCNWoACCT150hSQGKvhPtBm//wCeGcBI541mQHNSh1gDlekWYGgBVK6j7N8VGQzcjMEJHKMs7JKpmZWYJa4T0i4kTWLWoGpicbPRzNPv/p5D4Z4dKM5iYAlBwFv+pq0m10BKhIL04vcqcY3AiEV6j3pd98NeIeFGGaZVMJU5pAS68x1aZKPKeYCxdFivjnmhjImoIIIdCOam4u8aSfPYY48VSHJg6Qetevzv+wB3wXh5R0kGVVu1F0bF+luvWi+UfaTZEYmcjIiIITlaIaArtQDoFhrRGQIQgSvdRiSIl0AY8wbs9sQ9F17A5gAMRq1BAnelwN6kdNj64sIZxcYCIYN+qG/cMU74Sy8rTICJqzpIqCDT3vRHY6sNCJAiImsSQdqM0sy0wPPphN2xpUgkYGQKgUFXfXJnrSkTWnSjAwWGSRqBlFjeUUJDVWtaI2SVMC4XOeaECVEPSaAlO1b7/E0wnHOEjI6xKg2puDpFjY367YqiWXP+Wl/Nnf8AP/8AtjMLex/on8MaxnQWVPiEzKupS5ROZBIBDJ1CzrsKkEO5CGZWIGkhll12YNCENNLHddt55OmL1LVQJUKttUmXqHviOXOsrU0oIAIklraoS6H4bx0S9jXC8rAprYEQRZMBtyrsYugqXQ2TkcmoSElKsbq+mUjEko6asPa5YD4fUxGvSzuLGgpQ9q/HD4iEXQGBJ0gTIRZYoACig6Ge6pSaRNNiGZKTqUwgZU2vVACy+F8T45nLhMr2cXlxPLWRlKU0qDmBG1BGg1Ibl7T+IRESI5JS1FRMx90jMEWtiTvylasBMDoqeSYFGdUlEJ7GhHVA9SsF6CtmcFnGMuUSAMWVKPNu5UkBFCooQzVMG74XxqRzXOIRyzCCIWXDSQNHvHoSAQSYBuq5/MyiSyQmSQF3NREKp3A3OBidQCjHoSP6admFXt2WBxTBOjvvs7xw9rKeuJjOEJIAAxRkJNVIaT2QssdrkcSCAmBt6VPzHyx5x9ks8R4yIPNHNhOAKFJUmwd2kQN5jHoPC5aAApKwfXuPqwx52a4z17OyLTjXwFHGAZw1sV0An3fjZsIC55r7C+0X2iycsKUgy3EEEkBt9tq4ahwcZQ0ZgBEriSRdau9UX+uPN/G/sLmyzswDMeXH3Y1jq5paQxHmVOtQajEwSf8AJ0iUot67RaZn2tyTxOSMoITnoJ6sFUBdDpkkuYW3648RYbW+l+nTHI/Z77AwyTDNzqyACjG0eaV7mRDCe4eyx1cIAcsn2rXsWai130xGThGS4/2aJ32CKgJEDT3ESflV2NSnWuK/jeIJJoTIWDogqSPVIeT88WednGIkuiHmv3foMUXFagLKm9dr9KWZG8u2Mm7Ncat2zlfGvDTzGRCtIu3NGUipW2s/vdMc3ERjmmwIkDC5WkiRIJnQ0F9TBklTHT+OTlpkCUSEC0BziJ1HVsCvOVt8c17H2s56QU/aXYBzIylpsEWSNvdPQ49TBfDZzeQ7nRecFCAEJKgPLMVkjdMEWAq66are0+zMoZnEZubGIl7KcSIyAPLCUzOUD/NrGoJUyZIGi8+4rjJwlGGXOenSKBhzP3aVBKVEfI47L7BEIZmW9WVyTjEk/wAMy1QkwbgykBLfRIfeWKcHFOVmU8yn9iX7O2+0nguVn6JiBrzExAnGTBvEl3OolFM3VOG8X8LOXoiATsag0C3jbYV/mHTHdyEPZyp7PUzIM5YPegQJtcEul1jjPEuMGomHMIFGUYoSJBdP5dk92SXTCDYRVFfk5OrTJVMgBOIUkL/03RCAI/ByOWqVBF9yKU7m9x2u8JcPIRRlzKtD0lQ2VjZ/JgOeHzjp1GZAMlobK0XqOZaRHb3opgY0ktFRdGCWomRZ0yXlzf2FzZ3KwlNgk1FS0euoEN9H/wB1gMNDiI6Y5gjVUNaskmRffvt3qnnZ8iW1zU6tBXptt1lbFRRMnYxlyIkPukjlEYtEnc7klh1uBRUjAVHtDAtBabDYRV1UXTXpA5JkzZMAWZoCyKk8zsbdsZkCoVCUQQ2yanqCeqeHoK0TUusvif0xmJf5k9/iP0xvDpk6KjNmSdbrT3eiAQ7JdWSOhwAREioqmwCJq0fKze+6GC5moNFc1iO2w/RPE95VNaCIN7XCIIBdL02vhoGiXDQEBQjZFFurFVY72rvuTJYv0tQ1LAkfVfhiOWArELp1NAq03Krb+pYJHLK1MWsDsSjqqgaWdsDGkTyIFioAI0axeMTQvrFHtt0whPMGl6RUsFVPR3p+fwwefiBAEIyQUgQkdMrxMmDevnuEMBzSdqbIfVP3OLiiZMUnmmuw+vr4YhIinqSdiKIAbUfx7VlnCor+n1+2IEb7/mzb6274syH+B8VllzEkDoOsCX8wILbBDS8jWwXtvh2dHMUgXHMjridV9VjFH86MY8CAf19bLHpH+HPi+qHsJlmJJh/tkSwF0kfTVjk8rHaUl6OjG+0dn4gOJMh/08sA+9zGZBAJUdKAuGCTY4pfFvD+KnpMeKyiKVEjqkjbTu01qoyRfHR5+dIgogjypaxZ67dxjmOK+yss3OnOWWdMwIknMi0xUAkgbn1HYDkUuzbHrvQThZcVqA9rkTjcxnqjL3iwxE1AKNxQ2OLKcM32uUMyMSamZi9HuoIkAtuuzwtleFz4YBCRIryxMrke8mTv1t0phoZs0JyUYogAt81tTFCmFepxlN/op03aBZvEVIasW3XYdmvS+2KTj8ym663V0gLlA06RNq4zO4xmZqAaXZJiJCrJYciF3G6xzn2j8XlCKBqwdIuJASUmRdSNQTfrU1ixcmat8FbKb7R5ikHdE00sRIoyGECNl73U4W4DMlGPkSS+tgGC+oT36rFVncQZnVIOpB2bBv8AqTYYsPDMs5hqaB0R7B2rzEileX1x6vHjCjhU+eQr+I1f5hgkWLrEhOodbbvfHb/ZnghlZAzS4XMJLnBGXAFUBEZSOpEEARBIJ04pJ5UfbkkRkQYsS06nFES0voehDBqcWHE+JykT7SQkESiSQK7R2BkSbOL7DGc53FJDWOpN2H4jx3PzYDLJiQQ0Aoit1KRY3L/l7vGoZIiYskImRkhKRar5f1Ib32lHhhFEg1JiZEEMU3ARAI3sTBIJRzssAU3p/PRsE0VLu+MP0aUbOl8jkzeSBpeuxJJtWuBGIA541JBRDEjevaQYQXTYHGIACUm9gGRY3oaOnkDiEMxgtiJ671rS/bbDWuh99m58OADQxSQG+9q9g+q2ZC+bFHloSQgCN0q3Nh/fDPDh1Xuk3+8CIv8AqGm4qqy9d5mQASyxsjawNE7UT6YtSohxsWzgplJoGqIre10z518sGhUBnSyKnzQAO3nTGpwRYrcolJHrRlbDcVbxKM+YqN/XqCCWaJedcOxcSf8AlR9SH64zG/8ALy/lzf8AiP8AxxmK5MVFUxJkyIAbUfepLV2BshSsqYFMmGkyAESpGWkgEFMEArqaVr0wWWYimGAYgktGp5X7t6GhdfIUpGB3D96LPMEEblpA13B6DDj2EuhiIWoSBB1KnMARuBVhg2NvNhfICIIKDNCB/MRf+Xd9HS+CcKDzEQMgBzIoJ7hFWtSws8SzMsmIkIERTKiSA2pV+7QV/pxfWjPfYr4hlaJ6g9JrFo0Z94q7BpTbGozZe9Wz1Pldt3vtvZeH5moaJCABEveMnHluAcwAlxFq7boVvETBDARAVyirkitUao/d7YpMXEFKDJ/X5YJmcOQmFRoVkiG1Ufh+heHzCBb3okAsUYIJA0kUdLJFSYpnEZVGKm7SJLp/fA2FCYkAfX68tsOeGcQcqWsMmJidKBCZoS3E3RXe6wCWZIRAaAdqN6anqKR6JGgw7whhMZkpyAMoykCaOZYFIxkStTttQgYctqhxbTtHd+FePGUoErRM6YzY94M6ZDVyyHYlsLHbZfiEaKQFEz0Hfb+2PEfC+IENYZMZBTiwpusYnvEhiVCH0vPhON4gGOg5hjAjUSQTGIQqRFhtechvfi/x6f2nTKcZL7j2XP42MXqm5AFgWpf6K2645biPG2JAGIigBUEIkkmmwjUjpcF084zPtHmynSRQfvSqSR1VOagSoLXGIcX4hKcS83/dFE/eAqguhHkbPAvFa7JjlglotPG/H24C5KPkQVcEoBgtGq2GOWzjKUgZMspf7idq7t+uHuCy8vVM88g5GKiLkEAykbCxoT96heHsnh4k8sKW0xsK1JkdiHanNS2OmKjjVGbUspTQ4W2shdHU6g+Vy+fU71xdcNmRigCNJP3gdMUWdT9bkWsaAOS4QwzYqcmSOZGIZJB0g1C2N5VBqiQy4cwctMAhREEgC4Dk5SESOWLY3oAc5ZFI2x4uBX8fmkTB0sACGpAKtNkE/pDFrkj2pKBkgCTpLTAI3i+Ykh1pcpreIQC9mwIvXIGUkCImMjMpgkimlIRADDkK3xPxmMYHLyDqhTnIIUhGmmFI6W6kEokM3xpGPNIxyZIwbL3hktVHqUCuYskVMWHUgg7F4ODQe4ZSDQAY3FGmHcfE7cFLxTMb1EiSJEgCCTWwoOiCXpi5yftBGUeZxINTzGnp36gKmFPA0TDyYv8AB0JBNGCRsDv0YNa0JFL1OCy4QrUapLlIqdgwVR71RXeiyPGYNDNjWxZiX6ofPpi1y+Ikka0dw12kbo7g7Xxg4yibqUZdG8vPOoSYJFjq3Lq/13PahpTd0BQupKYZq70p0kPPFf7VuMgWLSr3qqkHyP6icY6oAxl7gJLkyeZ6aH+olPftSuNCux3OtqMKBA1PUOgARpbtheB1sgiI6XW2zaHxCvsLMzGSq8wMiXalqig87EUxLI4jmHNsXTbTfv8Ahy1w1ETYf/M//k/7f/bxmFdEesP+39cZi6IsBmapslmgW6ogD2FjWiwOOVpkBIsXINwDQ+XpTocHyByIRLoWagav5iDQEB7bdcT4vOJKTLdAKEiJkZeVfmBhJsbSEjI6gQdT7FksOroaKmxusHy843Eqk1JNAUBU3W1UEV1wLJyd241CdOvnZbbjDHF5Ay9QUmdimKh2iNUgGPwxpauiKdWJMw3GocwdttxuAD3t3waOZqQ2CijUivu1FQ6WVmK4X9pKUhKrIQq+w2IoEPIVrc+REgP+roe4IAKupdrdcAkSlkGMwZEAFqo3jRGgQq2AiadcaEYFkUAJ3qWaCpBQH/qGJCCbWoGokLArlXVWskTjJTATY3VN67ktgqp+9g6DsXPDGSINCGNg3ZbVF0Bjcs1msdNbKw2pv69++N5uZIEiR5qat061HVXtthfP42LQIkTsFy/7jSIB6E07YX3MfKMUN6gJRFyaI2uS/iT5Xx2H+H+VlZh4nJAyzxAAl70Vm5TIzMq4SkjtUxqq4858S4/PgOcygTQQNOWlwmR3BAoUt0+D8UnkzGbkSllzjIkGPKYjzFwkC7qrZGKeC1szn5P+p6J4p9ghOUp8NmplSy5gwMSSHFoDf3ZRjKoYJLxR532Qz4FSDTqA949rAakRuMWPAf4uZpA/zHC5GfIBCY/hSS3KkO6AA7Ysx/idwarw3ExIPNCOZlyj6E8x+VhjFryI6Wyo5sL/AJI5vI4KcbCRr0KQdKUJTt3xZZeUYx5lGsSa6ZUacgimhWhd6LG+M/xD4TXrhwOYZXc88wJ8wBIEU374r+L/AMT8yIXDcLw2RRCen2mYv9xAHxBwvp5Zdo1/y8UOi5HhBpmSjMJ3Gm9aRlXe6ubYqvE/Hcrh9cQRLMa5bgqkd45Yrcc9CKY5Pxr7ScTxB/jZ05A/dpCKqAdMadevmcU0pY0x+NW5GOXznJVFUWHiPGzzHqIiDUQgeVMAddRVK1QFcKSzKL6sAf0wOWaewoqb3v1Nb4gTjrWjgbt2xicuYm4fTvTy8sQ1GtVsQ7/rgOCTgiBS2x6jc9dj5YAslqILIudx8aYd8P4+cKx91oxIJjUbDY0uEcK5Uwkbg0S3NWygBU23+DEjqAUSTSzCJsSqO68hgavsabTtHTeHeKZUoAs5eZTlLANCXGbAB/pI3oTixQIMpEGX3QQbXHvKjZJBPvGlMcOYmBTHNdHY+dNtx374Lk+LZkKA6os0lUX6hEemMZYPg6o+TX8jrJ5+qZiTEMRFuV6VQC3SrJ1CnTWVJKgYDB1aYtHr8R0MRfCPh3i+TOQBidRoi9KGwMa2JqQaeVWZ5stZnEnSaxROkggjlNK99ziKaNlNS3Zr/wCk/T/fGYl7Sf8AMf8AmP8A3MZgtipETnGJMSCOzBKY770HdU64MOLEQAQCEzKoMjapJSCtgGRFxuZUcQGEaEgkjowhRyvhOckG/j2FfPYYEkxttFjrGxQLdACBVsmgsmTUVosaycxxLiE7UqaAWINGSEUx5MWXn7ES1I2AB1SCfU0QTQA2eB55qKmt+pVBtd07YEgsYyYy1ENER1XZTXmCCQHTbB8yYAAArSlhTpYqp+V8JQzJBiMiBLllfTpoVK7rXzG+IcTxMYRciai25r0ogKlHtbDa2ClS2SkCuaw942fSgqTf6rhafGxHLHVIioiNlTmNhUqjubYquO8QM0Fymou+gZ+vPCWWfnT8Ppd8axhXZzzzfA3xnHzzDzlgcukS5d1v15jd1O9cys1EKlWPME+r8t9LthGUlTEPaGmLVLo527dsb4niGXe9b6uY1k2CUvTT3Y8nL1fMk7oCvYXTOAR2wXJJANV2d6uvWtcAjekVR+NKMbO5GwxqVu/9nggsiUB51qGKfH0wPMzK/K2AYTKnIOqQISdJAiQDf8x/GhGFpjpgoKY6+XX6tgYH18MMRqZaHT9cby8whgWkEaA01A72qBb88RFfr98TMFXrbt54QGpyBO6835n1NcbjlMoehoPxKHxxrTjZu8AEhlUf1c4L7Bmg0gg37BknzGF4TVvLE55rQPuu3ZvFCNwgLn8d0xbvfGsqZFYhkbr8jjSMjUomrODzgAzGkVQHeoFQyjW77Yn2MhnT6nVR02JBK8gTXyT3xPLmy5xbCFdKRFaUsF6u+M9iRDVpsakCgFKSXnY9hviOXmR9RUPrQWIS3r27tgyCFXqYSsX1ZdPgfS+CcDxk4EaZEAbPlPaQaIJv64HKDZ1C5vSoW3d/I4HpZHX98ILovf8A6/nf0f8AI/8AnjMUvsh1+eMwuEfgv6k/k6vhcsuKIUqg0QMZB6vJ2peuC8XxRkQ0ZR940Oog0Z61DHbAMjPEY1LdFvEAmtKe8rn9h5shIlIselqyqq3pWpPSvOluzu9Ugoz2QRWpJ2oUgTtufpY1epKQSPlva/yC64ic1igXldhVNGSX8+gxmSogynaNrVLoGaX/AC8xaRLa9ktEiQIhyNnYMSLkQ9gaXxS8dOEiJCREhfmdi9QKoPiXtYmw4fP9qJcxEpGc3q0gGOU5MggkezEoIAe8HcY5+MwSSRegW1vkBT1x0JJHFObkH4ovstr1J69F6UwKEH2G5+NPPtvjZlQ1qqfJv0eN6zEggkEFgjYhELoWbbYCSEBXm26Jkvr5/IYhIVwTjOLOZMzkIgm+mIgLAWiANviSbnEcm/nt1xIGxl1HS7PT6B+GJzNACEWySwSxuz0xuEJF6ilUu94j8x6PDOTlau4TJG4Eaoqi6HcfAGL5cSS4hryNWVTzIGBRkR52rUD8sMxkYiUUWSJULrF9KECpb2FsRnkjTE0q9xUDcA7OJqbvbAIV1C9e1e/98ReJTj1wSOVTUT5D8X2/XsUAQEF3/bGCNcFyssr6r5k0eJiApXf1+HzwDoDpG57fQGJxy3byQv526YEyaen98EgUX8v3wAaylc2/a1iMQnN9tqDZX88PeK5GVDNlDIn7TLiI6Z15nAGWwtIkWHu+uEY5X19dsAiOWBc26Yso5+mKixagu9NQwifOVKWOFZwCBpV9FQhfndeeJnl1QpJFEgsFSTiVUEWPrgGClmEgU3+JQ7eu98RyxYWrQ16/3tgmjceq+qYnlZbQDPX4P4IH4YaCiOUwDEffipUB+/EgAjuIh9yMC1kkOVhQ1+WHY5eXq99ogqqkGGAUdNKsja2FcmJkaRHPYUpXYumEIl7LvH4xxmCezh/qz/4j/wBzGYqxF4NKS5tq0bqCCOlEqsY1nwAqC9q3YG/r+Z3xDJkTQSSBLdgaksEVVPQdMHzYx5RGhSqt/Lsbdr45l2ej2gcFuFHrZDzvatOp7YqeL4rWQgRAWi+qq+tjemoDYt7xXN08gAJ+8OgMnEFdVqJtWPVCkzfwp60fxxtFaOTJLdDvh4GY4GUnEGUVESB0xqJbiKHkHXc4R0mXN1IBIFA7eVAfhh7wni9JjEy0DXzIEkiSidwAovcHmNbDFdlk7MfmhirMQk7/AA+n3xqGWDMBoE1JVBuX5Y3rve9vV7AD6NK4FK5r5GtfjXAxslmDfckgCxCVxar+WIxtjUD+g9QcTjF4QDhzQNEt/eoCrkJWVDbYrZYLkRidLkQQokaax5giACNVHdcx7sKzkFHdR6se9LpahxDJzSRoJoZA1s0q08irUthjDZXEEGQNzGTNCdV2H+IqGSMR1EpARR94k9WGkGHdb4FPKqE/W/1+vrgmtlRuth3NPw+HwBAzHUfME28/zpiZmBtQdUSme3f8cRyZaWbsLeoNzfZfSGIRlWz/ALfrX0wANZVKrcdCQQSTcdBu8CnmVqEztZrqZWff4UxGyZPl1C+HXG/aMklEm96/L6phDB+z0lEj8fhicxdWBXSmM1o3pdr8uvniOZNkKnWp+vSu+ywCNxy69B1/H9PXDvA8Mc6ccuAGovTEpIAyLVdifKzxW+1w34dxuZlTGZlyMZhgSFxqiYlOj0k1uNsAw+QpFGNEZBCgUJFgegJqFpLxAxiEjWlSrOoQqwe9QD6iol26P4fhgxzoiLkKoaQN6X87FkKlMOhms+IAAB1AMO24VDuenmarC2aSetfj3/TGwVPnBA1ESQtW1Tt0e1xfGibW9T/UelvjtfCJs2QgLsMdmzZ3p+OC5eeoya7UDJLNTc1AHYE+sc2DSZA/Mlb9j8sDjDvv6I/hilsCy/ysP6/h/wDPGYU9rLrL/kf1xmKsC5yxViIJfQ9dh0D7HbfE8zjI5I1IHMNYxKICK5mKhso3TtfWd/DjrmOiiKMmqd1UMjbyAxR8RmmTlJEupA36L8hsKUxzxVnXknxVIhnTJuWTWrZ3JJ3JLPxwGUVv38/n64l19WRv8OuICLI/bamNDkY5w3EwjKJlEHRqpU6jKKBYKGkoim29inEkDTuT+yH1sMRibY3Mb9fN+tMABJSLFEvq98CMbfj54nUmp6D68hjWea0ravoOt8AjR+vjgqCB9NvW/pgUQfr8sFy8woD1w0MJKdLA0Q87+oGo4hlAK0tbbYSouVAu++4sqznnHSgB0JQe1Grcop3N2cL1LwgGtIFw1Su23MNgLedtsAypA6nch6ibEH5uy74HqQN6j41F+1GvLD+dw+gxjOJ1ADULczHIEPeEZAyFCCUbVGxicR0ANCQHZXO1UPXA4m30fr9MbA+j54jIYbJC5dtqn51FT64xbM0vUL9qEBdfOkAafn+hwTMDP47k1qe+EMLwvAZueZeziZkcxAujIAPuZSEQBclDCZOGeHyZ5s/Z5UZzlOghAGUpboCN+uJ8JPMyp0cZRk0QCNUWOaMnEpkEEG574BCYhhh0Xz9KAen44fyeMy+UZmUNH3lyaiBLmBiGCpKxFbWAS4uQCEGiWGQTFo6aUJFAShawth9DBmaFL/tjIyJJkanr9bd/hiOVltkn512+PpW+D5sKlEFO1Qa2HalARgFYMQJEd2bI36dyf064nKNH617m16/jiQ908oofWvT0F+/dYhmZVO2zdQdwFQftfAALLPz7/W9fTDGSHQHoOvf8a/QwPJy+iCRZKq0gyjcGx919cEycu7dtt3RYYEvbn+YfEY3hlz+hjMAz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17475" y="-1790700"/>
            <a:ext cx="37623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28" name="Picture 4" descr="Portret van Christopher Columbus. Foto: Portret van Columbus geschilderd door de Florentijnse schilder Ridolfo Ghirlandaio (1483-1561).">
            <a:hlinkClick r:id="rId4" tooltip="Portret van Christopher Columbus. Foto: Portret van Columbus geschilderd door de Florentijnse schilder Ridolfo Ghirlandaio (1483-1561).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312" y="2852936"/>
            <a:ext cx="1449710" cy="1449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u="sng" dirty="0" smtClean="0"/>
              <a:t>Groepsopdracht /lesdoelen</a:t>
            </a:r>
            <a:endParaRPr lang="nl-NL" b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b="1" dirty="0" smtClean="0"/>
              <a:t>Doel</a:t>
            </a:r>
            <a:r>
              <a:rPr lang="nl-NL" dirty="0" smtClean="0"/>
              <a:t>: actief de kennis van de lesstof eigen maken door zelf de tekst te lezen / onderzoeken onthoud je de stof beter. </a:t>
            </a:r>
          </a:p>
          <a:p>
            <a:pPr>
              <a:buNone/>
            </a:pPr>
            <a:r>
              <a:rPr lang="nl-NL" b="1" dirty="0" smtClean="0"/>
              <a:t>Doel:</a:t>
            </a:r>
            <a:r>
              <a:rPr lang="nl-NL" dirty="0" smtClean="0"/>
              <a:t> na deze les ken je alle oorzaken &amp; gevolgen van de Europese expansie + weet je hoe het wereldbeeld veranderde tussen middeleeuwen en vroegmoderne tijd.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 smtClean="0"/>
              <a:t>Maak samen met je buurman / vrouw </a:t>
            </a:r>
            <a:br>
              <a:rPr lang="nl-NL" dirty="0" smtClean="0"/>
            </a:br>
            <a:r>
              <a:rPr lang="nl-NL" dirty="0" smtClean="0"/>
              <a:t>een schematische samenvatting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l-NL" dirty="0" smtClean="0"/>
              <a:t>Wat moet er in?</a:t>
            </a:r>
          </a:p>
          <a:p>
            <a:pPr>
              <a:buFontTx/>
              <a:buChar char="-"/>
            </a:pPr>
            <a:r>
              <a:rPr lang="nl-NL" b="1" u="sng" dirty="0" smtClean="0"/>
              <a:t>Drie </a:t>
            </a:r>
            <a:r>
              <a:rPr lang="nl-NL" dirty="0" smtClean="0"/>
              <a:t>oorzaken van de Europese expansie</a:t>
            </a:r>
          </a:p>
          <a:p>
            <a:pPr>
              <a:buFontTx/>
              <a:buChar char="-"/>
            </a:pPr>
            <a:r>
              <a:rPr lang="nl-NL" dirty="0" smtClean="0"/>
              <a:t>Wereld/mensbeeld late middeleeuwen</a:t>
            </a:r>
          </a:p>
          <a:p>
            <a:pPr>
              <a:buFontTx/>
              <a:buChar char="-"/>
            </a:pPr>
            <a:r>
              <a:rPr lang="nl-NL" dirty="0" smtClean="0"/>
              <a:t>Wereld/mensbeeld vroegmoderne tijd</a:t>
            </a:r>
          </a:p>
          <a:p>
            <a:pPr>
              <a:buFontTx/>
              <a:buChar char="-"/>
            </a:pPr>
            <a:r>
              <a:rPr lang="nl-NL" b="1" u="sng" dirty="0" smtClean="0"/>
              <a:t>Vier</a:t>
            </a:r>
            <a:r>
              <a:rPr lang="nl-NL" dirty="0" smtClean="0"/>
              <a:t> gevolgen van de Europese expansie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None/>
            </a:pPr>
            <a:r>
              <a:rPr lang="nl-NL" dirty="0" smtClean="0"/>
              <a:t>TIJD: 20 minuten</a:t>
            </a:r>
          </a:p>
          <a:p>
            <a:pPr>
              <a:buNone/>
            </a:pPr>
            <a:r>
              <a:rPr lang="nl-NL" dirty="0" smtClean="0"/>
              <a:t>Gebruik je handboek blz.  79 en je </a:t>
            </a:r>
          </a:p>
          <a:p>
            <a:pPr>
              <a:buNone/>
            </a:pPr>
            <a:r>
              <a:rPr lang="nl-NL" dirty="0" smtClean="0"/>
              <a:t>aantekeningenschrift. Zet de paragraaftitel en KA </a:t>
            </a:r>
          </a:p>
          <a:p>
            <a:pPr>
              <a:buNone/>
            </a:pPr>
            <a:r>
              <a:rPr lang="nl-NL" dirty="0" smtClean="0"/>
              <a:t>erbij.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Oorzaken ontdekkingsreizen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Handelsroute via land minder toegankelijk</a:t>
            </a:r>
          </a:p>
          <a:p>
            <a:pPr lvl="1"/>
            <a:r>
              <a:rPr lang="nl-NL" dirty="0" smtClean="0"/>
              <a:t>Mongoolse rijk viel weg </a:t>
            </a:r>
            <a:r>
              <a:rPr lang="nl-NL" dirty="0" smtClean="0">
                <a:sym typeface="Wingdings" pitchFamily="2" charset="2"/>
              </a:rPr>
              <a:t> minder rust en veiligheid</a:t>
            </a:r>
          </a:p>
          <a:p>
            <a:pPr lvl="1"/>
            <a:r>
              <a:rPr lang="nl-NL" dirty="0" smtClean="0">
                <a:sym typeface="Wingdings" pitchFamily="2" charset="2"/>
              </a:rPr>
              <a:t>Uitbreken van pestepidemie (1/3 van de bevolking dood in Europa en Azië)</a:t>
            </a:r>
          </a:p>
          <a:p>
            <a:pPr lvl="1"/>
            <a:r>
              <a:rPr lang="nl-NL" dirty="0" smtClean="0">
                <a:sym typeface="Wingdings" pitchFamily="2" charset="2"/>
              </a:rPr>
              <a:t>Hoge handelsbelastingen (tol) door de </a:t>
            </a:r>
            <a:r>
              <a:rPr lang="nl-NL" dirty="0" err="1" smtClean="0">
                <a:sym typeface="Wingdings" pitchFamily="2" charset="2"/>
              </a:rPr>
              <a:t>Ottomanen</a:t>
            </a:r>
            <a:r>
              <a:rPr lang="nl-NL" dirty="0" smtClean="0">
                <a:sym typeface="Wingdings" pitchFamily="2" charset="2"/>
              </a:rPr>
              <a:t> (huidige Turken)</a:t>
            </a:r>
            <a:endParaRPr lang="nl-NL" dirty="0" smtClean="0"/>
          </a:p>
          <a:p>
            <a:r>
              <a:rPr lang="nl-NL" dirty="0" smtClean="0"/>
              <a:t>Technische mogelijkheden van zeevaart werden verbeterd</a:t>
            </a:r>
          </a:p>
          <a:p>
            <a:pPr lvl="1"/>
            <a:r>
              <a:rPr lang="nl-NL" dirty="0" smtClean="0"/>
              <a:t>Navigatie-instrumenten</a:t>
            </a:r>
          </a:p>
          <a:p>
            <a:pPr lvl="1"/>
            <a:r>
              <a:rPr lang="nl-NL" dirty="0" smtClean="0"/>
              <a:t>Betere, zeewaardige boten</a:t>
            </a:r>
          </a:p>
          <a:p>
            <a:r>
              <a:rPr lang="nl-NL" dirty="0" smtClean="0"/>
              <a:t>Wil van christelijke vorsten om andere volkeren te bekeren tot het christendom (dit is een </a:t>
            </a:r>
            <a:r>
              <a:rPr lang="nl-NL" dirty="0" err="1" smtClean="0"/>
              <a:t>cultureel-mentale</a:t>
            </a:r>
            <a:r>
              <a:rPr lang="nl-NL" dirty="0" smtClean="0"/>
              <a:t> oorzaak)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van ontdekkingsreizen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ontdekken van een </a:t>
            </a:r>
            <a:r>
              <a:rPr lang="nl-NL" b="1" u="sng" dirty="0" smtClean="0"/>
              <a:t>zeeroute naar </a:t>
            </a:r>
            <a:r>
              <a:rPr lang="nl-NL" b="1" u="sng" dirty="0" err="1" smtClean="0"/>
              <a:t>Indië</a:t>
            </a:r>
            <a:r>
              <a:rPr lang="nl-NL" dirty="0" smtClean="0"/>
              <a:t> (zuidoost Azië), want daar zijn de gewilde producten te krijgen zoals zijde en specerijen.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Gevolgen van de ontdekkingsreizen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Veranderend wereldbeeld: de wereld zag er anders uit dan de Europanen aanvankelijk dachten: andere culturen, ander klimaat, andere natuur enz.</a:t>
            </a:r>
            <a:endParaRPr lang="nl-NL" sz="1200" dirty="0" smtClean="0"/>
          </a:p>
          <a:p>
            <a:r>
              <a:rPr lang="nl-NL" dirty="0" smtClean="0"/>
              <a:t>Religieuze/cultureel gevolg: mensen in de ontdekte werelddelen werden (gedwongen) christen + oorspronkelijke culturen (Maya’s, Inca’s) verdwenen.</a:t>
            </a:r>
          </a:p>
          <a:p>
            <a:r>
              <a:rPr lang="nl-NL" dirty="0" smtClean="0"/>
              <a:t>Economisch gevolg: ontstaan van een </a:t>
            </a:r>
            <a:r>
              <a:rPr lang="nl-NL" b="1" u="sng" dirty="0" smtClean="0">
                <a:solidFill>
                  <a:srgbClr val="FF0000"/>
                </a:solidFill>
              </a:rPr>
              <a:t>wereldeconomie</a:t>
            </a:r>
            <a:r>
              <a:rPr lang="nl-NL" dirty="0" smtClean="0"/>
              <a:t> (alle werelddelen staan in contact met elkaar) en een plantage-economie.</a:t>
            </a:r>
          </a:p>
          <a:p>
            <a:r>
              <a:rPr lang="nl-NL" dirty="0" smtClean="0"/>
              <a:t>Demografisch gevolg: het bevolkingsaantal Indianen in Amerika daalde sterk door moord en ziekte. + komst van Afrikanen door de </a:t>
            </a:r>
            <a:r>
              <a:rPr lang="nl-NL" b="1" u="sng" dirty="0" smtClean="0">
                <a:solidFill>
                  <a:srgbClr val="FF0000"/>
                </a:solidFill>
              </a:rPr>
              <a:t>trans-Atlantische </a:t>
            </a:r>
            <a:r>
              <a:rPr lang="nl-NL" b="1" u="sng" dirty="0" smtClean="0">
                <a:solidFill>
                  <a:srgbClr val="FF0000"/>
                </a:solidFill>
              </a:rPr>
              <a:t>slavenhandel</a:t>
            </a:r>
            <a:r>
              <a:rPr lang="nl-NL" dirty="0" smtClean="0"/>
              <a:t>. </a:t>
            </a:r>
          </a:p>
          <a:p>
            <a:pPr marL="0" indent="0">
              <a:buNone/>
            </a:pPr>
            <a:r>
              <a:rPr lang="nl-NL" sz="2800" i="1" dirty="0">
                <a:hlinkClick r:id="rId2"/>
              </a:rPr>
              <a:t>https://www.npo.nl/de-slavernij/14-06-2013/NPS_1223304</a:t>
            </a:r>
            <a:endParaRPr lang="nl-NL" sz="2800" i="1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Ga na: weet je nu?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Wat ontdekkingsreizen zijn? Kun je een aantal routes noemen? </a:t>
            </a:r>
          </a:p>
          <a:p>
            <a:r>
              <a:rPr lang="nl-NL" dirty="0" smtClean="0"/>
              <a:t>Wat het woord expansie betekent? </a:t>
            </a:r>
          </a:p>
          <a:p>
            <a:r>
              <a:rPr lang="nl-NL" dirty="0" smtClean="0"/>
              <a:t>Waarom de Europeanen aan expansie deden? </a:t>
            </a:r>
          </a:p>
          <a:p>
            <a:r>
              <a:rPr lang="nl-NL" dirty="0" smtClean="0"/>
              <a:t>Wat de gevolgen van de ontdekkingsreizen zijn? </a:t>
            </a:r>
          </a:p>
          <a:p>
            <a:r>
              <a:rPr lang="nl-NL" dirty="0" smtClean="0"/>
              <a:t>Hoe het wereldbeeld (en mensbeeld) van mensen in Europa veranderde door de ontdekkingsreizen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6214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405</Words>
  <Application>Microsoft Office PowerPoint</Application>
  <PresentationFormat>Diavoorstelling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Office-thema</vt:lpstr>
      <vt:lpstr>Paragraaf 3.2</vt:lpstr>
      <vt:lpstr>Kenmerkend aspect: </vt:lpstr>
      <vt:lpstr>Filmpje</vt:lpstr>
      <vt:lpstr>Groepsopdracht /lesdoelen</vt:lpstr>
      <vt:lpstr>Maak samen met je buurman / vrouw  een schematische samenvatting</vt:lpstr>
      <vt:lpstr>Oorzaken ontdekkingsreizen</vt:lpstr>
      <vt:lpstr>Doel van ontdekkingsreizen</vt:lpstr>
      <vt:lpstr>Gevolgen van de ontdekkingsreizen</vt:lpstr>
      <vt:lpstr>Ga na: weet je nu?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5.2</dc:title>
  <dc:creator>Gebruiker</dc:creator>
  <cp:lastModifiedBy>Biemans, KJA (Kristel)</cp:lastModifiedBy>
  <cp:revision>19</cp:revision>
  <dcterms:created xsi:type="dcterms:W3CDTF">2015-02-03T09:12:57Z</dcterms:created>
  <dcterms:modified xsi:type="dcterms:W3CDTF">2017-11-27T08:14:29Z</dcterms:modified>
</cp:coreProperties>
</file>